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88" r:id="rId6"/>
    <p:sldId id="289" r:id="rId7"/>
    <p:sldId id="290" r:id="rId8"/>
    <p:sldId id="291" r:id="rId9"/>
    <p:sldId id="292" r:id="rId10"/>
    <p:sldId id="296" r:id="rId11"/>
    <p:sldId id="293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3" r:id="rId23"/>
    <p:sldId id="306" r:id="rId24"/>
    <p:sldId id="307" r:id="rId25"/>
    <p:sldId id="309" r:id="rId26"/>
    <p:sldId id="308" r:id="rId27"/>
    <p:sldId id="311" r:id="rId28"/>
    <p:sldId id="312" r:id="rId29"/>
    <p:sldId id="313" r:id="rId30"/>
    <p:sldId id="316" r:id="rId31"/>
    <p:sldId id="258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235F"/>
    <a:srgbClr val="935402"/>
    <a:srgbClr val="00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5" autoAdjust="0"/>
    <p:restoredTop sz="94708"/>
  </p:normalViewPr>
  <p:slideViewPr>
    <p:cSldViewPr snapToGrid="0" snapToObjects="1">
      <p:cViewPr varScale="1">
        <p:scale>
          <a:sx n="128" d="100"/>
          <a:sy n="128" d="100"/>
        </p:scale>
        <p:origin x="-1000" y="-112"/>
      </p:cViewPr>
      <p:guideLst>
        <p:guide orient="horz" pos="932"/>
        <p:guide pos="28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4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2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5039-E13B-1A49-B50A-BD16356FFDDF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47BE-64C7-874C-83FA-E1EACA4F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55045"/>
          </a:xfrm>
          <a:prstGeom prst="rect">
            <a:avLst/>
          </a:prstGeom>
          <a:solidFill>
            <a:srgbClr val="008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71789" y="-849715"/>
            <a:ext cx="8420519" cy="7010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621" y="45259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BULLETPROOFING YOUR CONTRACTS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72" y="3721179"/>
            <a:ext cx="3684098" cy="107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5255" y="2692036"/>
            <a:ext cx="4881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Alex Gertsburg, Esq. </a:t>
            </a:r>
          </a:p>
          <a:p>
            <a:pPr algn="r"/>
            <a:r>
              <a:rPr lang="en-US" sz="2800" dirty="0"/>
              <a:t>Gertsburg Law Firm Co., LPA</a:t>
            </a:r>
          </a:p>
        </p:txBody>
      </p:sp>
    </p:spTree>
    <p:extLst>
      <p:ext uri="{BB962C8B-B14F-4D97-AF65-F5344CB8AC3E}">
        <p14:creationId xmlns:p14="http://schemas.microsoft.com/office/powerpoint/2010/main" val="184429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85676"/>
            <a:ext cx="871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en-US" sz="3600" dirty="0">
                <a:latin typeface="Calibri"/>
                <a:cs typeface="Calibri"/>
              </a:rPr>
              <a:t>(b) </a:t>
            </a: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No Warranty </a:t>
            </a:r>
            <a:r>
              <a:rPr lang="en-US" sz="3600" dirty="0">
                <a:latin typeface="Calibri"/>
                <a:cs typeface="Calibri"/>
              </a:rPr>
              <a:t>– “AS IS” – ALL CAPS; Specific Language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95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63200"/>
            <a:ext cx="8713239" cy="210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(c</a:t>
            </a: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) Remedies</a:t>
            </a:r>
            <a:endParaRPr lang="en-US" sz="3600" b="1" dirty="0">
              <a:solidFill>
                <a:srgbClr val="00235F"/>
              </a:solidFill>
              <a:latin typeface="Calibri"/>
              <a:cs typeface="Calibri"/>
            </a:endParaRPr>
          </a:p>
          <a:p>
            <a:pPr marL="971550" lvl="1" indent="-514350">
              <a:buAutoNum type="arabicParenBoth"/>
            </a:pPr>
            <a:r>
              <a:rPr lang="en-US" sz="2400" dirty="0">
                <a:latin typeface="Calibri"/>
                <a:cs typeface="Calibri"/>
              </a:rPr>
              <a:t> Limitation of Liability</a:t>
            </a:r>
          </a:p>
          <a:p>
            <a:pPr marL="971550" lvl="1" indent="-514350">
              <a:buAutoNum type="arabicParenBoth"/>
            </a:pPr>
            <a:r>
              <a:rPr lang="en-US" sz="2400" dirty="0">
                <a:latin typeface="Calibri"/>
                <a:cs typeface="Calibri"/>
              </a:rPr>
              <a:t> No Consequential Damages</a:t>
            </a:r>
          </a:p>
          <a:p>
            <a:pPr marL="971550" lvl="1" indent="-514350">
              <a:buAutoNum type="arabicParenBoth"/>
            </a:pPr>
            <a:r>
              <a:rPr lang="en-US" sz="2400" dirty="0">
                <a:latin typeface="Calibri"/>
                <a:cs typeface="Calibri"/>
              </a:rPr>
              <a:t> Specific Remedies (e.g. repair or replace)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8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50" y="1479550"/>
            <a:ext cx="487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(d</a:t>
            </a: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) Attorney </a:t>
            </a: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Fee Provision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28" y="1255018"/>
            <a:ext cx="4317759" cy="2849722"/>
          </a:xfrm>
          <a:prstGeom prst="rect">
            <a:avLst/>
          </a:prstGeom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1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50" y="1479549"/>
            <a:ext cx="526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(e) Acceptable Use 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4" y="768246"/>
            <a:ext cx="2628416" cy="329769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80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381" y="1501892"/>
            <a:ext cx="435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(f) Force Majeure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22" y="1501892"/>
            <a:ext cx="3891129" cy="2594086"/>
          </a:xfrm>
          <a:prstGeom prst="rect">
            <a:avLst/>
          </a:prstGeom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13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49" y="1465631"/>
            <a:ext cx="573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Jury Waiver</a:t>
            </a:r>
            <a:endParaRPr lang="en-US" sz="2000" b="1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53" y="1312277"/>
            <a:ext cx="3333501" cy="2553462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40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49" y="1470527"/>
            <a:ext cx="426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No Class Actions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megaphone-CLASS-A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3322"/>
            <a:ext cx="4127952" cy="31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7955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935402"/>
                </a:solidFill>
                <a:latin typeface="Calibri"/>
                <a:cs typeface="Calibri"/>
              </a:rPr>
              <a:t>III. PURCHASING AGREEMENTS</a:t>
            </a:r>
            <a:endParaRPr lang="en-US" sz="40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49" y="1488358"/>
            <a:ext cx="412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Warranty Language</a:t>
            </a:r>
            <a:endParaRPr lang="en-US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6064"/>
          <a:stretch/>
        </p:blipFill>
        <p:spPr>
          <a:xfrm>
            <a:off x="5024306" y="835490"/>
            <a:ext cx="3599798" cy="31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82871"/>
            <a:ext cx="432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Delivery Dates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07" y="1184372"/>
            <a:ext cx="3108960" cy="27432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76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2" y="177799"/>
            <a:ext cx="2150347" cy="1615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088" y="1828259"/>
            <a:ext cx="7002602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3540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We </a:t>
            </a:r>
            <a:r>
              <a:rPr lang="en-US" sz="1600" dirty="0">
                <a:solidFill>
                  <a:srgbClr val="93540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Solve Problems</a:t>
            </a:r>
          </a:p>
          <a:p>
            <a:pPr algn="ctr"/>
            <a:endParaRPr lang="en-US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100 N. Main Street, Suite 300</a:t>
            </a:r>
            <a:b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Chagrin Falls, Ohio 44022</a:t>
            </a:r>
            <a:b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Phone: (440) 571-7777 </a:t>
            </a:r>
            <a:b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Fax: (440) 571-7779</a:t>
            </a:r>
          </a:p>
          <a:p>
            <a:pPr algn="ctr"/>
            <a:r>
              <a:rPr lang="en-US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www.GertsburgLaw.com</a:t>
            </a:r>
          </a:p>
        </p:txBody>
      </p:sp>
    </p:spTree>
    <p:extLst>
      <p:ext uri="{BB962C8B-B14F-4D97-AF65-F5344CB8AC3E}">
        <p14:creationId xmlns:p14="http://schemas.microsoft.com/office/powerpoint/2010/main" val="2381417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79550"/>
            <a:ext cx="46383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Performance Measures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00" y="1402639"/>
            <a:ext cx="3766182" cy="248568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445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50" y="1479549"/>
            <a:ext cx="460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Attorney Fee Provision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58" y="1272873"/>
            <a:ext cx="3994748" cy="2636534"/>
          </a:xfrm>
          <a:prstGeom prst="rect">
            <a:avLst/>
          </a:prstGeom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93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49" y="1479550"/>
            <a:ext cx="45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Remedies for Default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76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65527"/>
            <a:ext cx="334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Indemnification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94" y="991813"/>
            <a:ext cx="3116450" cy="303158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078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III. PURCHASING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AGREEMENTS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506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1148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935402"/>
                </a:solidFill>
                <a:latin typeface="Calibri"/>
                <a:cs typeface="Calibri"/>
              </a:rPr>
              <a:t>IV. TERMS APPLICABLE TO ALL CONTRACTS </a:t>
            </a:r>
            <a:endParaRPr lang="en-US" sz="36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735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IV. TERMS APPLICABLE TO ALL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018" y="1479143"/>
            <a:ext cx="87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Dispute Resolution 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648" y="1637901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3300" dirty="0">
              <a:latin typeface="Calibri"/>
              <a:cs typeface="Calibri"/>
            </a:endParaRPr>
          </a:p>
          <a:p>
            <a:pPr marL="1200150" lvl="1" indent="-742950">
              <a:buAutoNum type="arabicParenBoth"/>
            </a:pPr>
            <a:r>
              <a:rPr lang="en-US" sz="3300" dirty="0">
                <a:latin typeface="Calibri"/>
                <a:cs typeface="Calibri"/>
              </a:rPr>
              <a:t>AAA vs. Court</a:t>
            </a:r>
          </a:p>
          <a:p>
            <a:pPr marL="1200150" lvl="1" indent="-742950">
              <a:buAutoNum type="arabicParenBoth"/>
            </a:pPr>
            <a:r>
              <a:rPr lang="en-US" sz="3300" dirty="0">
                <a:latin typeface="Calibri"/>
                <a:cs typeface="Calibri"/>
              </a:rPr>
              <a:t>Forum Selection</a:t>
            </a:r>
          </a:p>
          <a:p>
            <a:pPr marL="1200150" lvl="1" indent="-742950">
              <a:buAutoNum type="arabicParenBoth"/>
            </a:pPr>
            <a:r>
              <a:rPr lang="en-US" sz="3300" dirty="0">
                <a:latin typeface="Calibri"/>
                <a:cs typeface="Calibri"/>
              </a:rPr>
              <a:t>Choice of Law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67" y="1312203"/>
            <a:ext cx="3271311" cy="26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648" y="1479550"/>
            <a:ext cx="3586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Assignment Language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49" y="1912368"/>
            <a:ext cx="4730838" cy="183255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735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IV. TERMS APPLICABLE TO ALL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88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struction_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34" y="991413"/>
            <a:ext cx="5150488" cy="332188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79550"/>
            <a:ext cx="4592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Construction </a:t>
            </a: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/>
            </a:r>
            <a:b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</a:b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of </a:t>
            </a: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Contracts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735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IV. TERMS APPLICABLE TO ALL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69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511482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935402"/>
                </a:solidFill>
                <a:latin typeface="Calibri"/>
                <a:cs typeface="Calibri"/>
              </a:rPr>
              <a:t>V. SPECIAL CONTRACTS </a:t>
            </a:r>
            <a:endParaRPr lang="en-US" sz="40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2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54" y="606616"/>
            <a:ext cx="3521668" cy="375003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79550"/>
            <a:ext cx="398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Non-Disclosure Agreements (NDA)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735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V. SPECIAL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72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795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935402"/>
                </a:solidFill>
                <a:latin typeface="Calibri"/>
                <a:cs typeface="Calibri"/>
              </a:rPr>
              <a:t>I. THRESHOLD MATTERS</a:t>
            </a:r>
            <a:endParaRPr lang="en-US" sz="46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0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8" y="605021"/>
            <a:ext cx="3708278" cy="370827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3299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49" y="1496057"/>
            <a:ext cx="506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Attorney Agreements</a:t>
            </a:r>
            <a:endParaRPr lang="en-US" sz="2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7350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V. SPECIAL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01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8015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>
                <a:solidFill>
                  <a:srgbClr val="935402"/>
                </a:solidFill>
                <a:latin typeface="Calibri"/>
                <a:cs typeface="Calibri"/>
              </a:rPr>
              <a:t>QUESTIONS?</a:t>
            </a:r>
            <a:endParaRPr lang="en-US" sz="88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50074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>Please take a moment to complete your </a:t>
            </a:r>
            <a:r>
              <a:rPr lang="en-US" sz="2400" dirty="0" smtClean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/>
            </a:r>
            <a:br>
              <a:rPr lang="en-US" sz="2400" dirty="0" smtClean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</a:br>
            <a:r>
              <a:rPr lang="en-US" sz="2400" dirty="0" smtClean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>workshop </a:t>
            </a:r>
            <a:r>
              <a:rPr lang="en-US" sz="2400" dirty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>survey </a:t>
            </a:r>
            <a:r>
              <a:rPr lang="en-US" sz="2400" dirty="0" smtClean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>in </a:t>
            </a:r>
            <a:r>
              <a:rPr lang="en-US" sz="2400" dirty="0">
                <a:solidFill>
                  <a:srgbClr val="00235F"/>
                </a:solidFill>
                <a:latin typeface="Calibri"/>
                <a:ea typeface="ＭＳ Ｐゴシック" charset="0"/>
                <a:cs typeface="Calibri"/>
              </a:rPr>
              <a:t>the convention app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I. THRESHOLD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MATTERS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87" y="1481320"/>
            <a:ext cx="4462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tabLst>
                <a:tab pos="625475" algn="l"/>
              </a:tabLst>
            </a:pP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(a) My Philosophy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–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Land Grabbing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77" y="956952"/>
            <a:ext cx="2267812" cy="29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86" y="1481320"/>
            <a:ext cx="367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684213"/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(b) Leverage </a:t>
            </a:r>
            <a:r>
              <a:rPr lang="en-US" sz="3600" dirty="0">
                <a:solidFill>
                  <a:srgbClr val="333333"/>
                </a:solidFill>
                <a:latin typeface="Calibri"/>
                <a:cs typeface="Calibri"/>
              </a:rPr>
              <a:t>– </a:t>
            </a:r>
            <a:r>
              <a:rPr lang="en-US" sz="3600" dirty="0" smtClean="0">
                <a:solidFill>
                  <a:srgbClr val="333333"/>
                </a:solidFill>
                <a:latin typeface="Calibri"/>
                <a:cs typeface="Calibri"/>
              </a:rPr>
              <a:t/>
            </a:r>
            <a:br>
              <a:rPr lang="en-US" sz="3600" dirty="0" smtClean="0">
                <a:solidFill>
                  <a:srgbClr val="333333"/>
                </a:solidFill>
                <a:latin typeface="Calibri"/>
                <a:cs typeface="Calibri"/>
              </a:rPr>
            </a:br>
            <a:r>
              <a:rPr lang="en-US" sz="3600" dirty="0" smtClean="0">
                <a:solidFill>
                  <a:srgbClr val="404040"/>
                </a:solidFill>
                <a:latin typeface="Calibri"/>
                <a:cs typeface="Calibri"/>
              </a:rPr>
              <a:t>Size matters</a:t>
            </a:r>
            <a:endParaRPr lang="en-US" sz="36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06" y="1241655"/>
            <a:ext cx="4562978" cy="277689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I. THRESHOLD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MATTERS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87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542" y="1485147"/>
            <a:ext cx="5618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indent="-576263"/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(c) Use correct Names </a:t>
            </a: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/>
            </a:r>
            <a:b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</a:br>
            <a:r>
              <a:rPr lang="en-US" sz="3600" b="1" dirty="0" smtClean="0">
                <a:solidFill>
                  <a:srgbClr val="00235F"/>
                </a:solidFill>
                <a:latin typeface="Calibri"/>
                <a:cs typeface="Calibri"/>
              </a:rPr>
              <a:t>for </a:t>
            </a: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the Company and Individual Signing </a:t>
            </a:r>
          </a:p>
          <a:p>
            <a:pPr marL="576263" indent="-576263"/>
            <a:endParaRPr lang="en-US" sz="16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9" y="1365995"/>
            <a:ext cx="3148054" cy="2196316"/>
          </a:xfrm>
          <a:prstGeom prst="rect">
            <a:avLst/>
          </a:prstGeom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I. THRESHOLD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MATTERS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22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944" y="1488259"/>
            <a:ext cx="3878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684213">
              <a:tabLst>
                <a:tab pos="684213" algn="l"/>
              </a:tabLst>
            </a:pPr>
            <a:r>
              <a:rPr lang="en-US" sz="3600" b="1" dirty="0">
                <a:solidFill>
                  <a:srgbClr val="00235F"/>
                </a:solidFill>
                <a:latin typeface="Calibri"/>
                <a:cs typeface="Calibri"/>
              </a:rPr>
              <a:t>(d) Non-Specific; </a:t>
            </a:r>
            <a:r>
              <a:rPr lang="en-US" sz="3600" dirty="0" smtClean="0">
                <a:latin typeface="Calibri"/>
                <a:cs typeface="Calibri"/>
              </a:rPr>
              <a:t/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 smtClean="0">
                <a:solidFill>
                  <a:srgbClr val="333333"/>
                </a:solidFill>
                <a:latin typeface="Calibri"/>
                <a:cs typeface="Calibri"/>
              </a:rPr>
              <a:t>Look </a:t>
            </a:r>
            <a:r>
              <a:rPr lang="en-US" sz="3600" dirty="0">
                <a:solidFill>
                  <a:srgbClr val="333333"/>
                </a:solidFill>
                <a:latin typeface="Calibri"/>
                <a:cs typeface="Calibri"/>
              </a:rPr>
              <a:t>at the Competition </a:t>
            </a:r>
          </a:p>
          <a:p>
            <a:pPr marL="684213" indent="-684213"/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935402"/>
                </a:solidFill>
                <a:latin typeface="Calibri"/>
                <a:cs typeface="Calibri"/>
              </a:rPr>
              <a:t>I. THRESHOLD </a:t>
            </a: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MATTERS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17" y="518447"/>
            <a:ext cx="3636862" cy="36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6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795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4600" b="1" dirty="0">
              <a:solidFill>
                <a:srgbClr val="935402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1" y="4319488"/>
            <a:ext cx="5739984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19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Follow the conversation on Twitter!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@</a:t>
            </a:r>
            <a:r>
              <a:rPr lang="en-US" sz="2000" dirty="0" err="1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bizconcle</a:t>
            </a:r>
            <a:r>
              <a:rPr lang="en-US" sz="2000" dirty="0">
                <a:solidFill>
                  <a:srgbClr val="808080"/>
                </a:solidFill>
                <a:latin typeface="Franklin Gothic Medium" charset="0"/>
                <a:ea typeface="ＭＳ Ｐゴシック" charset="0"/>
                <a:cs typeface="ＭＳ Ｐゴシック" charset="0"/>
              </a:rPr>
              <a:t>  #bizconcle16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87" y="4209027"/>
            <a:ext cx="2286000" cy="66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9" y="4356652"/>
            <a:ext cx="1041619" cy="68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63200"/>
            <a:ext cx="4702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35F"/>
                </a:solidFill>
                <a:latin typeface="Calibri"/>
                <a:cs typeface="Calibri"/>
              </a:rPr>
              <a:t>(a) People Contracts</a:t>
            </a:r>
          </a:p>
          <a:p>
            <a:pPr algn="ctr"/>
            <a:r>
              <a:rPr lang="en-US" sz="4000" b="1" dirty="0" smtClean="0">
                <a:solidFill>
                  <a:srgbClr val="00235F"/>
                </a:solidFill>
                <a:latin typeface="Calibri"/>
                <a:cs typeface="Calibri"/>
              </a:rPr>
              <a:t>vs</a:t>
            </a:r>
            <a:r>
              <a:rPr lang="en-US" sz="4000" b="1" dirty="0">
                <a:solidFill>
                  <a:srgbClr val="00235F"/>
                </a:solidFill>
                <a:latin typeface="Calibri"/>
                <a:cs typeface="Calibri"/>
              </a:rPr>
              <a:t>. </a:t>
            </a:r>
          </a:p>
          <a:p>
            <a:pPr algn="ctr"/>
            <a:r>
              <a:rPr lang="en-US" sz="4000" b="1" dirty="0" smtClean="0">
                <a:solidFill>
                  <a:srgbClr val="00235F"/>
                </a:solidFill>
                <a:latin typeface="Calibri"/>
                <a:cs typeface="Calibri"/>
              </a:rPr>
              <a:t>     Business </a:t>
            </a:r>
            <a:r>
              <a:rPr lang="en-US" sz="4000" b="1" dirty="0">
                <a:solidFill>
                  <a:srgbClr val="00235F"/>
                </a:solidFill>
                <a:latin typeface="Calibri"/>
                <a:cs typeface="Calibri"/>
              </a:rPr>
              <a:t>Contracts </a:t>
            </a:r>
          </a:p>
          <a:p>
            <a:endParaRPr lang="en-US" sz="4000" b="1" dirty="0">
              <a:solidFill>
                <a:srgbClr val="00235F"/>
              </a:solidFill>
              <a:latin typeface="Calibri"/>
              <a:cs typeface="Calibr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649" y="306581"/>
            <a:ext cx="5265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935402"/>
                </a:solidFill>
                <a:latin typeface="Calibri"/>
                <a:cs typeface="Calibri"/>
              </a:rPr>
              <a:t>II. CUSTOMER CONTRACTS</a:t>
            </a:r>
            <a:endParaRPr lang="en-US" sz="2400" b="1" dirty="0">
              <a:solidFill>
                <a:srgbClr val="935402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Contra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91" y="460153"/>
            <a:ext cx="4044592" cy="40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578</Words>
  <Application>Microsoft Macintosh PowerPoint</Application>
  <PresentationFormat>On-screen Show (16:9)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Jeff Woo</cp:lastModifiedBy>
  <cp:revision>64</cp:revision>
  <dcterms:created xsi:type="dcterms:W3CDTF">2015-10-16T16:18:57Z</dcterms:created>
  <dcterms:modified xsi:type="dcterms:W3CDTF">2016-10-11T03:38:40Z</dcterms:modified>
</cp:coreProperties>
</file>